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5143500" cx="9144000"/>
  <p:notesSz cx="6858000" cy="9144000"/>
  <p:embeddedFontLst>
    <p:embeddedFont>
      <p:font typeface="Proxima Nova"/>
      <p:regular r:id="rId20"/>
      <p:bold r:id="rId21"/>
      <p:italic r:id="rId22"/>
      <p:boldItalic r:id="rId23"/>
    </p:embeddedFont>
    <p:embeddedFont>
      <p:font typeface="Alfa Slab One"/>
      <p:regular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roximaNova-regular.fntdata"/><Relationship Id="rId11" Type="http://schemas.openxmlformats.org/officeDocument/2006/relationships/slide" Target="slides/slide7.xml"/><Relationship Id="rId22" Type="http://schemas.openxmlformats.org/officeDocument/2006/relationships/font" Target="fonts/ProximaNova-italic.fntdata"/><Relationship Id="rId10" Type="http://schemas.openxmlformats.org/officeDocument/2006/relationships/slide" Target="slides/slide6.xml"/><Relationship Id="rId21" Type="http://schemas.openxmlformats.org/officeDocument/2006/relationships/font" Target="fonts/ProximaNova-bold.fntdata"/><Relationship Id="rId13" Type="http://schemas.openxmlformats.org/officeDocument/2006/relationships/slide" Target="slides/slide9.xml"/><Relationship Id="rId24" Type="http://schemas.openxmlformats.org/officeDocument/2006/relationships/font" Target="fonts/AlfaSlabOne-regular.fntdata"/><Relationship Id="rId12" Type="http://schemas.openxmlformats.org/officeDocument/2006/relationships/slide" Target="slides/slide8.xml"/><Relationship Id="rId23" Type="http://schemas.openxmlformats.org/officeDocument/2006/relationships/font" Target="fonts/ProximaNova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00.png>
</file>

<file path=ppt/media/image01.png>
</file>

<file path=ppt/media/image02.png>
</file>

<file path=ppt/media/image03.png>
</file>

<file path=ppt/media/image04.png>
</file>

<file path=ppt/media/image05.jpg>
</file>

<file path=ppt/media/image06.jpg>
</file>

<file path=ppt/media/image07.png>
</file>

<file path=ppt/media/image08.png>
</file>

<file path=ppt/media/image09.jpg>
</file>

<file path=ppt/media/image10.png>
</file>

<file path=ppt/media/image11.png>
</file>

<file path=ppt/media/image12.jpg>
</file>

<file path=ppt/media/image13.png>
</file>

<file path=ppt/media/image14.jpg>
</file>

<file path=ppt/media/image15.png>
</file>

<file path=ppt/media/image16.jpg>
</file>

<file path=ppt/media/image17.jpg>
</file>

<file path=ppt/media/image18.jpg>
</file>

<file path=ppt/media/image19.jpg>
</file>

<file path=ppt/media/image20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Shape 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Shape 1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Shape 1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Shape 14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Shape 1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Shape 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Twitter - very user friendly 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hape 10"/>
          <p:cNvCxnSpPr/>
          <p:nvPr/>
        </p:nvCxnSpPr>
        <p:spPr>
          <a:xfrm>
            <a:off x="4278300" y="2751162"/>
            <a:ext cx="587400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" name="Shape 11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400"/>
            </a:lvl1pPr>
            <a:lvl2pPr lvl="1" algn="ctr">
              <a:spcBef>
                <a:spcPts val="0"/>
              </a:spcBef>
              <a:buSzPct val="100000"/>
              <a:defRPr sz="5400"/>
            </a:lvl2pPr>
            <a:lvl3pPr lvl="2" algn="ctr">
              <a:spcBef>
                <a:spcPts val="0"/>
              </a:spcBef>
              <a:buSzPct val="100000"/>
              <a:defRPr sz="5400"/>
            </a:lvl3pPr>
            <a:lvl4pPr lvl="3" algn="ctr">
              <a:spcBef>
                <a:spcPts val="0"/>
              </a:spcBef>
              <a:buSzPct val="100000"/>
              <a:defRPr sz="5400"/>
            </a:lvl4pPr>
            <a:lvl5pPr lvl="4" algn="ctr">
              <a:spcBef>
                <a:spcPts val="0"/>
              </a:spcBef>
              <a:buSzPct val="100000"/>
              <a:defRPr sz="5400"/>
            </a:lvl5pPr>
            <a:lvl6pPr lvl="5" algn="ctr">
              <a:spcBef>
                <a:spcPts val="0"/>
              </a:spcBef>
              <a:buSzPct val="100000"/>
              <a:defRPr sz="5400"/>
            </a:lvl6pPr>
            <a:lvl7pPr lvl="6" algn="ctr">
              <a:spcBef>
                <a:spcPts val="0"/>
              </a:spcBef>
              <a:buSzPct val="100000"/>
              <a:defRPr sz="5400"/>
            </a:lvl7pPr>
            <a:lvl8pPr lvl="7" algn="ctr">
              <a:spcBef>
                <a:spcPts val="0"/>
              </a:spcBef>
              <a:buSzPct val="100000"/>
              <a:defRPr sz="5400"/>
            </a:lvl8pPr>
            <a:lvl9pPr lvl="8" algn="ctr">
              <a:spcBef>
                <a:spcPts val="0"/>
              </a:spcBef>
              <a:buSzPct val="100000"/>
              <a:defRPr sz="5400"/>
            </a:lvl9pPr>
          </a:lstStyle>
          <a:p/>
        </p:txBody>
      </p:sp>
      <p:sp>
        <p:nvSpPr>
          <p:cNvPr id="12" name="Shape 12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9pPr>
          </a:lstStyle>
          <a:p/>
        </p:txBody>
      </p:sp>
      <p:sp>
        <p:nvSpPr>
          <p:cNvPr id="13" name="Shape 1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/>
          <p:nvPr>
            <p:ph type="title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" type="body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 txBox="1"/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5" name="Shape 2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1" name="Shape 31"/>
          <p:cNvSpPr txBox="1"/>
          <p:nvPr>
            <p:ph idx="1" type="body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2" name="Shape 3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bg>
      <p:bgPr>
        <a:solidFill>
          <a:schemeClr val="accent3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/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38" name="Shape 38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" name="Shape 39"/>
          <p:cNvSpPr txBox="1"/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3800"/>
            </a:lvl1pPr>
            <a:lvl2pPr lvl="1" algn="ctr">
              <a:spcBef>
                <a:spcPts val="0"/>
              </a:spcBef>
              <a:buSzPct val="100000"/>
              <a:defRPr sz="3800"/>
            </a:lvl2pPr>
            <a:lvl3pPr lvl="2" algn="ctr">
              <a:spcBef>
                <a:spcPts val="0"/>
              </a:spcBef>
              <a:buSzPct val="100000"/>
              <a:defRPr sz="3800"/>
            </a:lvl3pPr>
            <a:lvl4pPr lvl="3" algn="ctr">
              <a:spcBef>
                <a:spcPts val="0"/>
              </a:spcBef>
              <a:buSzPct val="100000"/>
              <a:defRPr sz="3800"/>
            </a:lvl4pPr>
            <a:lvl5pPr lvl="4" algn="ctr">
              <a:spcBef>
                <a:spcPts val="0"/>
              </a:spcBef>
              <a:buSzPct val="100000"/>
              <a:defRPr sz="3800"/>
            </a:lvl5pPr>
            <a:lvl6pPr lvl="5" algn="ctr">
              <a:spcBef>
                <a:spcPts val="0"/>
              </a:spcBef>
              <a:buSzPct val="100000"/>
              <a:defRPr sz="3800"/>
            </a:lvl6pPr>
            <a:lvl7pPr lvl="6" algn="ctr">
              <a:spcBef>
                <a:spcPts val="0"/>
              </a:spcBef>
              <a:buSzPct val="100000"/>
              <a:defRPr sz="3800"/>
            </a:lvl7pPr>
            <a:lvl8pPr lvl="7" algn="ctr">
              <a:spcBef>
                <a:spcPts val="0"/>
              </a:spcBef>
              <a:buSzPct val="100000"/>
              <a:defRPr sz="3800"/>
            </a:lvl8pPr>
            <a:lvl9pPr lvl="8" algn="ctr">
              <a:spcBef>
                <a:spcPts val="0"/>
              </a:spcBef>
              <a:buSzPct val="100000"/>
              <a:defRPr sz="3800"/>
            </a:lvl9pPr>
          </a:lstStyle>
          <a:p/>
        </p:txBody>
      </p:sp>
      <p:sp>
        <p:nvSpPr>
          <p:cNvPr id="40" name="Shape 40"/>
          <p:cNvSpPr txBox="1"/>
          <p:nvPr>
            <p:ph idx="1" type="subTitle"/>
          </p:nvPr>
        </p:nvSpPr>
        <p:spPr>
          <a:xfrm>
            <a:off x="265500" y="2981125"/>
            <a:ext cx="4045200" cy="13454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9pPr>
          </a:lstStyle>
          <a:p/>
        </p:txBody>
      </p:sp>
      <p:sp>
        <p:nvSpPr>
          <p:cNvPr id="41" name="Shape 4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Shape 4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/>
        </p:txBody>
      </p:sp>
      <p:sp>
        <p:nvSpPr>
          <p:cNvPr id="45" name="Shape 4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Proxima Nova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jpg"/><Relationship Id="rId4" Type="http://schemas.openxmlformats.org/officeDocument/2006/relationships/image" Target="../media/image00.png"/><Relationship Id="rId5" Type="http://schemas.openxmlformats.org/officeDocument/2006/relationships/image" Target="../media/image0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jpg"/><Relationship Id="rId4" Type="http://schemas.openxmlformats.org/officeDocument/2006/relationships/image" Target="../media/image0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jpg"/><Relationship Id="rId4" Type="http://schemas.openxmlformats.org/officeDocument/2006/relationships/image" Target="../media/image0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jpg"/><Relationship Id="rId4" Type="http://schemas.openxmlformats.org/officeDocument/2006/relationships/image" Target="../media/image0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jpg"/><Relationship Id="rId4" Type="http://schemas.openxmlformats.org/officeDocument/2006/relationships/image" Target="../media/image0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6.jpg"/><Relationship Id="rId4" Type="http://schemas.openxmlformats.org/officeDocument/2006/relationships/image" Target="../media/image0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9.jpg"/><Relationship Id="rId4" Type="http://schemas.openxmlformats.org/officeDocument/2006/relationships/image" Target="../media/image0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0.jpg"/><Relationship Id="rId4" Type="http://schemas.openxmlformats.org/officeDocument/2006/relationships/image" Target="../media/image00.png"/><Relationship Id="rId5" Type="http://schemas.openxmlformats.org/officeDocument/2006/relationships/image" Target="../media/image1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5.jpg"/><Relationship Id="rId4" Type="http://schemas.openxmlformats.org/officeDocument/2006/relationships/image" Target="../media/image00.png"/><Relationship Id="rId5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5.jpg"/><Relationship Id="rId4" Type="http://schemas.openxmlformats.org/officeDocument/2006/relationships/image" Target="../media/image00.png"/><Relationship Id="rId5" Type="http://schemas.openxmlformats.org/officeDocument/2006/relationships/image" Target="../media/image02.png"/><Relationship Id="rId6" Type="http://schemas.openxmlformats.org/officeDocument/2006/relationships/image" Target="../media/image0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5.jpg"/><Relationship Id="rId4" Type="http://schemas.openxmlformats.org/officeDocument/2006/relationships/image" Target="../media/image00.png"/><Relationship Id="rId5" Type="http://schemas.openxmlformats.org/officeDocument/2006/relationships/image" Target="../media/image04.png"/><Relationship Id="rId6" Type="http://schemas.openxmlformats.org/officeDocument/2006/relationships/image" Target="../media/image0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5.jpg"/><Relationship Id="rId4" Type="http://schemas.openxmlformats.org/officeDocument/2006/relationships/image" Target="../media/image00.png"/><Relationship Id="rId5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7.jpg"/><Relationship Id="rId4" Type="http://schemas.openxmlformats.org/officeDocument/2006/relationships/image" Target="../media/image00.png"/><Relationship Id="rId5" Type="http://schemas.openxmlformats.org/officeDocument/2006/relationships/image" Target="../media/image0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/>
          <p:nvPr>
            <p:ph idx="1" type="subTitle"/>
          </p:nvPr>
        </p:nvSpPr>
        <p:spPr>
          <a:xfrm>
            <a:off x="311700" y="3439075"/>
            <a:ext cx="8520600" cy="1039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Nick Perkins, Arunn Chanthirakanthan, Brian Wolf, 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David Hudson, Gianluca Bastia</a:t>
            </a:r>
          </a:p>
        </p:txBody>
      </p:sp>
      <p:pic>
        <p:nvPicPr>
          <p:cNvPr descr="Voluntold.PNG" id="57" name="Shape 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8737" y="400600"/>
            <a:ext cx="6524625" cy="294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/>
          <p:nvPr>
            <p:ph type="title"/>
          </p:nvPr>
        </p:nvSpPr>
        <p:spPr>
          <a:xfrm>
            <a:off x="2523350" y="445025"/>
            <a:ext cx="63090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Backend Server</a:t>
            </a:r>
          </a:p>
        </p:txBody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2945075" y="1152475"/>
            <a:ext cx="58872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REST api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Built on Java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Runs locally on a Jetty Server</a:t>
            </a:r>
          </a:p>
          <a:p>
            <a:pPr indent="-228600" lvl="0" marL="457200">
              <a:spcBef>
                <a:spcPts val="0"/>
              </a:spcBef>
            </a:pPr>
            <a:r>
              <a:rPr lang="en"/>
              <a:t>Packaged as a runnable jar</a:t>
            </a:r>
          </a:p>
        </p:txBody>
      </p:sp>
      <p:pic>
        <p:nvPicPr>
          <p:cNvPr descr="Voluntold.PNG" id="128" name="Shape 1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54172" y="0"/>
            <a:ext cx="1989825" cy="8976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jetty-logo-shadow-400x114.png" id="129" name="Shape 1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54750" y="3506825"/>
            <a:ext cx="3402675" cy="96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/>
          <p:nvPr>
            <p:ph type="title"/>
          </p:nvPr>
        </p:nvSpPr>
        <p:spPr>
          <a:xfrm>
            <a:off x="2523350" y="468275"/>
            <a:ext cx="63090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Spark</a:t>
            </a:r>
          </a:p>
        </p:txBody>
      </p:sp>
      <p:sp>
        <p:nvSpPr>
          <p:cNvPr id="135" name="Shape 135"/>
          <p:cNvSpPr txBox="1"/>
          <p:nvPr>
            <p:ph idx="1" type="body"/>
          </p:nvPr>
        </p:nvSpPr>
        <p:spPr>
          <a:xfrm>
            <a:off x="2834450" y="1159375"/>
            <a:ext cx="6215700" cy="364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Simple and lightweight Java web framework built for rapid development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Java 8's lambda philosophy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No XML configuration files!</a:t>
            </a:r>
          </a:p>
          <a:p>
            <a:pPr indent="-228600" lvl="0" marL="457200">
              <a:spcBef>
                <a:spcPts val="0"/>
              </a:spcBef>
            </a:pPr>
            <a:r>
              <a:rPr lang="en"/>
              <a:t>Can serve JSON data in less than 10 lines of code</a:t>
            </a:r>
          </a:p>
        </p:txBody>
      </p:sp>
      <p:sp>
        <p:nvSpPr>
          <p:cNvPr id="136" name="Shape 136"/>
          <p:cNvSpPr txBox="1"/>
          <p:nvPr/>
        </p:nvSpPr>
        <p:spPr>
          <a:xfrm>
            <a:off x="4944050" y="4799700"/>
            <a:ext cx="2745900" cy="34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chemeClr val="dk2"/>
                </a:solidFill>
              </a:rPr>
              <a:t>http://sparkjava.com/</a:t>
            </a:r>
          </a:p>
        </p:txBody>
      </p:sp>
      <p:sp>
        <p:nvSpPr>
          <p:cNvPr id="137" name="Shape 137"/>
          <p:cNvSpPr txBox="1"/>
          <p:nvPr/>
        </p:nvSpPr>
        <p:spPr>
          <a:xfrm>
            <a:off x="3057900" y="2852175"/>
            <a:ext cx="6086100" cy="1899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" sz="1100">
                <a:solidFill>
                  <a:srgbClr val="66D9E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lang="en" sz="1100">
                <a:solidFill>
                  <a:srgbClr val="F8F8F2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100">
                <a:solidFill>
                  <a:srgbClr val="66D9E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static</a:t>
            </a:r>
            <a:r>
              <a:rPr lang="en" sz="1100">
                <a:solidFill>
                  <a:srgbClr val="F8F8F2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spark.Spark.*;</a:t>
            </a:r>
            <a:br>
              <a:rPr lang="en" sz="1100">
                <a:solidFill>
                  <a:srgbClr val="F8F8F2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</a:br>
            <a:br>
              <a:rPr lang="en" sz="1100">
                <a:solidFill>
                  <a:srgbClr val="F8F8F2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solidFill>
                  <a:srgbClr val="66D9E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lang="en" sz="1100">
                <a:solidFill>
                  <a:srgbClr val="F8F8F2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100">
                <a:solidFill>
                  <a:srgbClr val="66D9E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n" sz="1100">
                <a:solidFill>
                  <a:srgbClr val="F8F8F2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HelloWorld {</a:t>
            </a:r>
            <a:br>
              <a:rPr lang="en" sz="1100">
                <a:solidFill>
                  <a:srgbClr val="F8F8F2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solidFill>
                  <a:srgbClr val="F8F8F2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100">
                <a:solidFill>
                  <a:srgbClr val="66D9E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lang="en" sz="1100">
                <a:solidFill>
                  <a:srgbClr val="F8F8F2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100">
                <a:solidFill>
                  <a:srgbClr val="66D9E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static</a:t>
            </a:r>
            <a:r>
              <a:rPr lang="en" sz="1100">
                <a:solidFill>
                  <a:srgbClr val="F8F8F2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100">
                <a:solidFill>
                  <a:srgbClr val="66D9E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void</a:t>
            </a:r>
            <a:r>
              <a:rPr lang="en" sz="1100">
                <a:solidFill>
                  <a:srgbClr val="F8F8F2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main(String[] args) {</a:t>
            </a:r>
            <a:br>
              <a:rPr lang="en" sz="1100">
                <a:solidFill>
                  <a:srgbClr val="F8F8F2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solidFill>
                  <a:srgbClr val="F8F8F2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       get(</a:t>
            </a:r>
            <a:r>
              <a:rPr lang="en" sz="1100">
                <a:solidFill>
                  <a:srgbClr val="A6E22E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"/hello"</a:t>
            </a:r>
            <a:r>
              <a:rPr lang="en" sz="1100">
                <a:solidFill>
                  <a:srgbClr val="F8F8F2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, (req, res) -&gt; </a:t>
            </a:r>
            <a:r>
              <a:rPr lang="en" sz="1100">
                <a:solidFill>
                  <a:srgbClr val="A6E22E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"Hello World"</a:t>
            </a:r>
            <a:r>
              <a:rPr lang="en" sz="1100">
                <a:solidFill>
                  <a:srgbClr val="F8F8F2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br>
              <a:rPr lang="en" sz="1100">
                <a:solidFill>
                  <a:srgbClr val="F8F8F2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solidFill>
                  <a:srgbClr val="F8F8F2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   }</a:t>
            </a:r>
            <a:br>
              <a:rPr lang="en" sz="1100">
                <a:solidFill>
                  <a:srgbClr val="F8F8F2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100">
                <a:solidFill>
                  <a:srgbClr val="F8F8F2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Voluntold.PNG" id="138" name="Shape 1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54172" y="0"/>
            <a:ext cx="1989825" cy="89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/>
          <p:nvPr>
            <p:ph type="title"/>
          </p:nvPr>
        </p:nvSpPr>
        <p:spPr>
          <a:xfrm>
            <a:off x="2509525" y="445025"/>
            <a:ext cx="63228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JSON Parsing</a:t>
            </a:r>
          </a:p>
        </p:txBody>
      </p:sp>
      <p:sp>
        <p:nvSpPr>
          <p:cNvPr id="144" name="Shape 144"/>
          <p:cNvSpPr txBox="1"/>
          <p:nvPr>
            <p:ph idx="1" type="body"/>
          </p:nvPr>
        </p:nvSpPr>
        <p:spPr>
          <a:xfrm>
            <a:off x="2958900" y="1152475"/>
            <a:ext cx="609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/>
              <a:t>GSON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Open source Google project 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Provided simple ways to convert toJson() and fromJson()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Allows custom JSON to POJO (Plain Old Java Object)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Uses reflection--no special serialization or class modification needed 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 sz="1800"/>
              <a:t>Uses</a:t>
            </a:r>
            <a:r>
              <a:rPr lang="en"/>
              <a:t> </a:t>
            </a:r>
            <a:r>
              <a:rPr lang="en">
                <a:solidFill>
                  <a:srgbClr val="000000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b="1" lang="en">
                <a:solidFill>
                  <a:srgbClr val="000000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java.lang.Class </a:t>
            </a:r>
            <a:r>
              <a:rPr lang="en" sz="1800"/>
              <a:t>to change the class at runtime</a:t>
            </a:r>
          </a:p>
        </p:txBody>
      </p:sp>
      <p:pic>
        <p:nvPicPr>
          <p:cNvPr descr="Voluntold.PNG" id="145" name="Shape 1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54172" y="0"/>
            <a:ext cx="1989825" cy="89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Voluntold.PNG" id="150" name="Shape 1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54172" y="0"/>
            <a:ext cx="1989825" cy="897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Shape 151"/>
          <p:cNvSpPr txBox="1"/>
          <p:nvPr>
            <p:ph type="title"/>
          </p:nvPr>
        </p:nvSpPr>
        <p:spPr>
          <a:xfrm>
            <a:off x="2199500" y="1876950"/>
            <a:ext cx="6265200" cy="2661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48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Demo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/>
          <p:nvPr>
            <p:ph type="title"/>
          </p:nvPr>
        </p:nvSpPr>
        <p:spPr>
          <a:xfrm>
            <a:off x="2329225" y="1714775"/>
            <a:ext cx="6265200" cy="2661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48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Questions?</a:t>
            </a:r>
          </a:p>
        </p:txBody>
      </p:sp>
      <p:pic>
        <p:nvPicPr>
          <p:cNvPr descr="Voluntold.PNG" id="157" name="Shape 1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54172" y="0"/>
            <a:ext cx="1989825" cy="89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D9D9D9"/>
        </a:solid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/>
          <p:nvPr>
            <p:ph idx="1" type="body"/>
          </p:nvPr>
        </p:nvSpPr>
        <p:spPr>
          <a:xfrm>
            <a:off x="257050" y="1200300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b="1" lang="en">
                <a:solidFill>
                  <a:srgbClr val="000000"/>
                </a:solidFill>
              </a:rPr>
              <a:t>Landmark</a:t>
            </a:r>
          </a:p>
          <a:p>
            <a:pPr lvl="0" algn="ctr">
              <a:spcBef>
                <a:spcPts val="0"/>
              </a:spcBef>
              <a:buNone/>
            </a:pPr>
            <a:r>
              <a:rPr b="1" lang="en">
                <a:solidFill>
                  <a:srgbClr val="000000"/>
                </a:solidFill>
              </a:rPr>
              <a:t>After the last presentation</a:t>
            </a:r>
          </a:p>
          <a:p>
            <a:pPr lvl="0" algn="ctr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63" name="Shape 1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50300" y="2520550"/>
            <a:ext cx="3937000" cy="1536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type="title"/>
          </p:nvPr>
        </p:nvSpPr>
        <p:spPr>
          <a:xfrm>
            <a:off x="2509525" y="468275"/>
            <a:ext cx="63228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Why Voluntold?</a:t>
            </a:r>
          </a:p>
        </p:txBody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3007300" y="1152475"/>
            <a:ext cx="58251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Provide an easy resource for volunteers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Encourage people to be more active</a:t>
            </a:r>
          </a:p>
          <a:p>
            <a:pPr indent="-228600" lvl="0" marL="457200">
              <a:spcBef>
                <a:spcPts val="0"/>
              </a:spcBef>
            </a:pPr>
            <a:r>
              <a:rPr lang="en"/>
              <a:t>Create stronger &amp; closer communities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Mission statement: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“To bring communities together through shared projects, interests and ideas.”</a:t>
            </a:r>
          </a:p>
        </p:txBody>
      </p:sp>
      <p:pic>
        <p:nvPicPr>
          <p:cNvPr descr="Voluntold.PNG" id="64" name="Shape 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54172" y="0"/>
            <a:ext cx="1989825" cy="89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/>
          <p:nvPr>
            <p:ph type="title"/>
          </p:nvPr>
        </p:nvSpPr>
        <p:spPr>
          <a:xfrm>
            <a:off x="2537175" y="445025"/>
            <a:ext cx="62952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Usability</a:t>
            </a:r>
          </a:p>
        </p:txBody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2938275" y="1152475"/>
            <a:ext cx="58941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Clean and sleek design 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Portable--fits desktop and mobile browsers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Simple Signup Process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Provides 3 simple filters to search for events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Keyword 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Date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Location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Google Maps for easy, readable display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Voluntold.PNG" id="71" name="Shape 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54172" y="0"/>
            <a:ext cx="1989825" cy="89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/>
          <p:nvPr>
            <p:ph type="title"/>
          </p:nvPr>
        </p:nvSpPr>
        <p:spPr>
          <a:xfrm>
            <a:off x="2516450" y="445025"/>
            <a:ext cx="63159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Bootstrap</a:t>
            </a:r>
          </a:p>
        </p:txBody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2799325" y="1178700"/>
            <a:ext cx="62070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HTML, CSS and Javascript framework for web design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Developed by Twitter employees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Consistent design 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Uses a grid layout to scale a web application to fit on all devices and resolutions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Voluntold.PNG" id="78" name="Shape 7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54172" y="0"/>
            <a:ext cx="1989825" cy="89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Shape 7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47700" y="3154325"/>
            <a:ext cx="5958625" cy="1375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>
            <p:ph type="title"/>
          </p:nvPr>
        </p:nvSpPr>
        <p:spPr>
          <a:xfrm>
            <a:off x="2523350" y="445025"/>
            <a:ext cx="63090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Location Services</a:t>
            </a:r>
          </a:p>
        </p:txBody>
      </p:sp>
      <p:sp>
        <p:nvSpPr>
          <p:cNvPr id="85" name="Shape 85"/>
          <p:cNvSpPr txBox="1"/>
          <p:nvPr>
            <p:ph idx="1" type="body"/>
          </p:nvPr>
        </p:nvSpPr>
        <p:spPr>
          <a:xfrm>
            <a:off x="2917425" y="1152475"/>
            <a:ext cx="59148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Google Maps Functionality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Google Maps API</a:t>
            </a:r>
          </a:p>
          <a:p>
            <a:pPr indent="-228600" lvl="1" marL="914400">
              <a:spcBef>
                <a:spcPts val="0"/>
              </a:spcBef>
            </a:pPr>
            <a:r>
              <a:rPr lang="en"/>
              <a:t>Geocoding API</a:t>
            </a:r>
          </a:p>
        </p:txBody>
      </p:sp>
      <p:pic>
        <p:nvPicPr>
          <p:cNvPr descr="Voluntold.PNG" id="86" name="Shape 8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54172" y="0"/>
            <a:ext cx="1989825" cy="8976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map.PNG" id="87" name="Shape 8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05525" y="2031525"/>
            <a:ext cx="4694150" cy="2987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>
            <p:ph type="title"/>
          </p:nvPr>
        </p:nvSpPr>
        <p:spPr>
          <a:xfrm>
            <a:off x="2523350" y="445025"/>
            <a:ext cx="63090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Google Maps API</a:t>
            </a:r>
          </a:p>
        </p:txBody>
      </p:sp>
      <p:sp>
        <p:nvSpPr>
          <p:cNvPr id="93" name="Shape 93"/>
          <p:cNvSpPr txBox="1"/>
          <p:nvPr>
            <p:ph idx="1" type="body"/>
          </p:nvPr>
        </p:nvSpPr>
        <p:spPr>
          <a:xfrm>
            <a:off x="2917425" y="1152475"/>
            <a:ext cx="5914800" cy="3845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Used to display event location information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initMap() function to declare/initialize map with center &amp; zoom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Places markers for events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Markers display event information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User can search for events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By Name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By Date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By Location</a:t>
            </a:r>
          </a:p>
          <a:p>
            <a:pPr indent="-228600" lvl="2" marL="1371600" rtl="0">
              <a:spcBef>
                <a:spcPts val="0"/>
              </a:spcBef>
            </a:pPr>
            <a:r>
              <a:rPr lang="en"/>
              <a:t>Takes an address and user-specified radius</a:t>
            </a:r>
          </a:p>
          <a:p>
            <a:pPr indent="-228600" lvl="2" marL="1371600" rtl="0">
              <a:spcBef>
                <a:spcPts val="0"/>
              </a:spcBef>
            </a:pPr>
            <a:r>
              <a:rPr lang="en"/>
              <a:t>Haversine Formula (Great Circle Distance)</a:t>
            </a:r>
            <a:br>
              <a:rPr lang="en"/>
            </a:b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i="1" lang="en" sz="1250">
                <a:latin typeface="Times New Roman"/>
                <a:ea typeface="Times New Roman"/>
                <a:cs typeface="Times New Roman"/>
                <a:sym typeface="Times New Roman"/>
              </a:rPr>
              <a:t>φ</a:t>
            </a:r>
            <a:r>
              <a:rPr i="1" lang="en" sz="125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250">
                <a:latin typeface="Times New Roman"/>
                <a:ea typeface="Times New Roman"/>
                <a:cs typeface="Times New Roman"/>
                <a:sym typeface="Times New Roman"/>
              </a:rPr>
              <a:t>(phi) = latitude</a:t>
            </a: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i="1" lang="en" sz="1250">
                <a:latin typeface="Times New Roman"/>
                <a:ea typeface="Times New Roman"/>
                <a:cs typeface="Times New Roman"/>
                <a:sym typeface="Times New Roman"/>
              </a:rPr>
              <a:t>λ</a:t>
            </a:r>
            <a:r>
              <a:rPr i="1" lang="en" sz="125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250">
                <a:latin typeface="Times New Roman"/>
                <a:ea typeface="Times New Roman"/>
                <a:cs typeface="Times New Roman"/>
                <a:sym typeface="Times New Roman"/>
              </a:rPr>
              <a:t>(lambda) = longitude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Voluntold.PNG" id="94" name="Shape 9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54172" y="0"/>
            <a:ext cx="1989825" cy="8976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aversine.PNG" id="95" name="Shape 9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99824" y="4028925"/>
            <a:ext cx="3747723" cy="4651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aversine2.PNG" id="96" name="Shape 9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35625" y="4533000"/>
            <a:ext cx="2218549" cy="465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/>
          <p:nvPr>
            <p:ph type="title"/>
          </p:nvPr>
        </p:nvSpPr>
        <p:spPr>
          <a:xfrm>
            <a:off x="2523350" y="445025"/>
            <a:ext cx="63090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Geocoding API</a:t>
            </a:r>
          </a:p>
        </p:txBody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2917425" y="1152475"/>
            <a:ext cx="59148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Proxima Nova"/>
            </a:pPr>
            <a:r>
              <a:rPr lang="en"/>
              <a:t>Google Maps Geocoding API</a:t>
            </a:r>
          </a:p>
          <a:p>
            <a:pPr indent="-228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</a:pPr>
            <a:r>
              <a:rPr lang="en"/>
              <a:t>Converts an address into latitude and longitude coordinates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Uses HTTP interface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Request is a URL:</a:t>
            </a:r>
          </a:p>
          <a:p>
            <a:pPr lvl="0" rtl="0">
              <a:lnSpc>
                <a:spcPct val="142857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050">
              <a:latin typeface="Verdana"/>
              <a:ea typeface="Verdana"/>
              <a:cs typeface="Verdana"/>
              <a:sym typeface="Verdana"/>
            </a:endParaRP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Returns coordinates:</a:t>
            </a:r>
          </a:p>
        </p:txBody>
      </p:sp>
      <p:pic>
        <p:nvPicPr>
          <p:cNvPr descr="Voluntold.PNG" id="103" name="Shape 10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54172" y="0"/>
            <a:ext cx="1989825" cy="8976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eo2.PNG" id="104" name="Shape 10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15500" y="2361049"/>
            <a:ext cx="5541399" cy="4213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eo3.PNG" id="105" name="Shape 10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07898" y="2782449"/>
            <a:ext cx="2824327" cy="2361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/>
          <p:nvPr>
            <p:ph type="title"/>
          </p:nvPr>
        </p:nvSpPr>
        <p:spPr>
          <a:xfrm>
            <a:off x="2523350" y="445025"/>
            <a:ext cx="63090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sessionStorage</a:t>
            </a:r>
          </a:p>
        </p:txBody>
      </p:sp>
      <p:sp>
        <p:nvSpPr>
          <p:cNvPr id="111" name="Shape 111"/>
          <p:cNvSpPr txBox="1"/>
          <p:nvPr>
            <p:ph idx="1" type="body"/>
          </p:nvPr>
        </p:nvSpPr>
        <p:spPr>
          <a:xfrm>
            <a:off x="2917425" y="1152475"/>
            <a:ext cx="59148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Proxima Nova"/>
            </a:pPr>
            <a:r>
              <a:rPr lang="en"/>
              <a:t>Stores structured data on the client side </a:t>
            </a: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Proxima Nova"/>
            </a:pPr>
            <a:r>
              <a:rPr lang="en"/>
              <a:t>Supported by HTML5 Storage</a:t>
            </a:r>
          </a:p>
          <a:p>
            <a: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</a:pPr>
            <a:r>
              <a:rPr lang="en"/>
              <a:t>Similar to localStorage but stores data for one session &amp; allows multiple sessions</a:t>
            </a:r>
          </a:p>
          <a:p>
            <a: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</a:pPr>
            <a:r>
              <a:rPr lang="en"/>
              <a:t>Uses Key/Value pairs</a:t>
            </a:r>
          </a:p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Voluntold.PNG" id="112" name="Shape 1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54172" y="0"/>
            <a:ext cx="1989825" cy="89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Shape 1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35550" y="3108295"/>
            <a:ext cx="5914799" cy="10762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/>
          <p:nvPr>
            <p:ph type="title"/>
          </p:nvPr>
        </p:nvSpPr>
        <p:spPr>
          <a:xfrm>
            <a:off x="2516450" y="445025"/>
            <a:ext cx="63159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REST API</a:t>
            </a:r>
          </a:p>
        </p:txBody>
      </p:sp>
      <p:sp>
        <p:nvSpPr>
          <p:cNvPr id="119" name="Shape 119"/>
          <p:cNvSpPr txBox="1"/>
          <p:nvPr>
            <p:ph idx="1" type="body"/>
          </p:nvPr>
        </p:nvSpPr>
        <p:spPr>
          <a:xfrm>
            <a:off x="2951975" y="1152475"/>
            <a:ext cx="58803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JavaScript/JQuery -&gt; AJAX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REST api 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GET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POST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PUT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DELETE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Endpoints &amp; JSON data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Voluntold.PNG" id="120" name="Shape 1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54172" y="0"/>
            <a:ext cx="1989825" cy="89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Shape 1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41199" y="3575174"/>
            <a:ext cx="4520000" cy="147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